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83" r:id="rId3"/>
    <p:sldId id="282" r:id="rId4"/>
    <p:sldId id="284" r:id="rId5"/>
    <p:sldId id="288" r:id="rId6"/>
    <p:sldId id="285" r:id="rId7"/>
    <p:sldId id="286" r:id="rId8"/>
    <p:sldId id="287" r:id="rId9"/>
    <p:sldId id="281" r:id="rId10"/>
    <p:sldId id="257" r:id="rId11"/>
    <p:sldId id="258" r:id="rId12"/>
    <p:sldId id="259" r:id="rId13"/>
    <p:sldId id="260" r:id="rId14"/>
    <p:sldId id="261" r:id="rId15"/>
    <p:sldId id="262" r:id="rId16"/>
    <p:sldId id="266" r:id="rId17"/>
    <p:sldId id="267" r:id="rId18"/>
    <p:sldId id="268" r:id="rId19"/>
    <p:sldId id="269" r:id="rId20"/>
    <p:sldId id="289" r:id="rId21"/>
    <p:sldId id="274" r:id="rId22"/>
    <p:sldId id="273" r:id="rId23"/>
    <p:sldId id="280" r:id="rId24"/>
    <p:sldId id="270" r:id="rId25"/>
    <p:sldId id="279" r:id="rId26"/>
    <p:sldId id="271"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17" autoAdjust="0"/>
    <p:restoredTop sz="94697"/>
  </p:normalViewPr>
  <p:slideViewPr>
    <p:cSldViewPr snapToGrid="0" snapToObjects="1">
      <p:cViewPr varScale="1">
        <p:scale>
          <a:sx n="60" d="100"/>
          <a:sy n="60" d="100"/>
        </p:scale>
        <p:origin x="132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June 12,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June 12,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June 12,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June 12,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June 12,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June 12,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June 12, 2020</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June 12, 2020</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June 12, 2020</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June 12,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June 12,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June 12,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omcgowan@thomastallis.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UCAS</a:t>
            </a:r>
            <a:endParaRPr lang="en-US" dirty="0"/>
          </a:p>
        </p:txBody>
      </p:sp>
      <p:sp>
        <p:nvSpPr>
          <p:cNvPr id="3" name="Subtitle 2"/>
          <p:cNvSpPr>
            <a:spLocks noGrp="1"/>
          </p:cNvSpPr>
          <p:nvPr>
            <p:ph type="subTitle" idx="1"/>
          </p:nvPr>
        </p:nvSpPr>
        <p:spPr/>
        <p:txBody>
          <a:bodyPr/>
          <a:lstStyle/>
          <a:p>
            <a:r>
              <a:rPr lang="en-US" dirty="0" smtClean="0"/>
              <a:t>An overview of the process, and </a:t>
            </a:r>
            <a:r>
              <a:rPr lang="en-US" dirty="0"/>
              <a:t>w</a:t>
            </a:r>
            <a:r>
              <a:rPr lang="en-US" dirty="0" smtClean="0"/>
              <a:t>riting </a:t>
            </a:r>
            <a:r>
              <a:rPr lang="en-US" dirty="0"/>
              <a:t>a </a:t>
            </a:r>
            <a:r>
              <a:rPr lang="en-US" dirty="0" smtClean="0"/>
              <a:t>good personal statement </a:t>
            </a:r>
            <a:r>
              <a:rPr lang="en-US" dirty="0"/>
              <a:t>– do’s and don’ts</a:t>
            </a:r>
          </a:p>
        </p:txBody>
      </p:sp>
    </p:spTree>
    <p:extLst>
      <p:ext uri="{BB962C8B-B14F-4D97-AF65-F5344CB8AC3E}">
        <p14:creationId xmlns:p14="http://schemas.microsoft.com/office/powerpoint/2010/main" val="2841492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pPr marL="0" indent="0">
              <a:buNone/>
            </a:pPr>
            <a:r>
              <a:rPr lang="en-US" sz="2000" dirty="0" smtClean="0">
                <a:latin typeface="Times New Roman"/>
                <a:cs typeface="Times New Roman"/>
              </a:rPr>
              <a:t>This </a:t>
            </a:r>
            <a:r>
              <a:rPr lang="en-US" sz="2000" dirty="0">
                <a:latin typeface="Times New Roman"/>
                <a:cs typeface="Times New Roman"/>
              </a:rPr>
              <a:t>is just a list of famous books – it doesn’t say anything about the student’s</a:t>
            </a:r>
          </a:p>
          <a:p>
            <a:pPr marL="0" indent="0">
              <a:buNone/>
            </a:pPr>
            <a:r>
              <a:rPr lang="en-US" sz="2000" dirty="0">
                <a:latin typeface="Times New Roman"/>
                <a:cs typeface="Times New Roman"/>
              </a:rPr>
              <a:t>reasons for choosing to mention them</a:t>
            </a:r>
          </a:p>
          <a:p>
            <a:pPr marL="0" indent="0">
              <a:buNone/>
            </a:pPr>
            <a:endParaRPr lang="en-US" sz="2000" dirty="0"/>
          </a:p>
          <a:p>
            <a:pPr marL="0" indent="0">
              <a:buNone/>
            </a:pPr>
            <a:r>
              <a:rPr lang="en-US" sz="2000" dirty="0"/>
              <a:t>Ever since I was a small child I have always been an avid reader who is passionate about books. I devoured the Harry Potter series and as I grew </a:t>
            </a:r>
            <a:r>
              <a:rPr lang="en-US" sz="2000" dirty="0">
                <a:solidFill>
                  <a:srgbClr val="FF0000"/>
                </a:solidFill>
              </a:rPr>
              <a:t>up I embarked on the classics such as Jane Eyre by Charlotte Bronte, Pride and Prejudice by Jane Austen and works by Dickens and Shakespeare</a:t>
            </a:r>
            <a:r>
              <a:rPr lang="en-US" sz="2000" dirty="0"/>
              <a:t>. </a:t>
            </a:r>
            <a:r>
              <a:rPr lang="en-US" sz="2000" dirty="0">
                <a:solidFill>
                  <a:srgbClr val="3366FF"/>
                </a:solidFill>
              </a:rPr>
              <a:t>These works are ultimately powerful and they will always be read and enjoyed because of their timeless and enduring themes</a:t>
            </a:r>
            <a:r>
              <a:rPr lang="en-US" sz="2000" dirty="0"/>
              <a:t>. I would love to achieve my dream and ambition of completing an English degree at university.</a:t>
            </a:r>
            <a:endParaRPr lang="en-GB" sz="2000" dirty="0"/>
          </a:p>
          <a:p>
            <a:pPr marL="0" indent="0">
              <a:buNone/>
            </a:pPr>
            <a:endParaRPr lang="en-GB" sz="2000" dirty="0">
              <a:latin typeface="Times New Roman"/>
              <a:cs typeface="Times New Roman"/>
            </a:endParaRPr>
          </a:p>
          <a:p>
            <a:pPr marL="0" indent="0">
              <a:buNone/>
            </a:pPr>
            <a:r>
              <a:rPr lang="en-GB" sz="2000" dirty="0">
                <a:latin typeface="Times New Roman"/>
                <a:cs typeface="Times New Roman"/>
              </a:rPr>
              <a:t>		</a:t>
            </a:r>
            <a:r>
              <a:rPr lang="en-US" sz="2000" dirty="0">
                <a:latin typeface="Times New Roman"/>
                <a:cs typeface="Times New Roman"/>
              </a:rPr>
              <a:t>This doesn’t actually say anything about the student’s own 		enjoyment of them either</a:t>
            </a:r>
          </a:p>
        </p:txBody>
      </p:sp>
      <p:cxnSp>
        <p:nvCxnSpPr>
          <p:cNvPr id="5" name="Straight Arrow Connector 4"/>
          <p:cNvCxnSpPr/>
          <p:nvPr/>
        </p:nvCxnSpPr>
        <p:spPr>
          <a:xfrm flipH="1" flipV="1">
            <a:off x="1473701" y="2320626"/>
            <a:ext cx="486008" cy="16307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734656" y="4453094"/>
            <a:ext cx="407619" cy="10348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0024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1600" dirty="0">
                <a:latin typeface="Times New Roman"/>
                <a:cs typeface="Times New Roman"/>
              </a:rPr>
              <a:t>This basically says: I’ve read the books </a:t>
            </a:r>
          </a:p>
          <a:p>
            <a:pPr marL="0" indent="0">
              <a:buNone/>
            </a:pPr>
            <a:r>
              <a:rPr lang="en-US" sz="1600" dirty="0">
                <a:latin typeface="Times New Roman"/>
                <a:cs typeface="Times New Roman"/>
              </a:rPr>
              <a:t>set for my English A level - it doesn’t say </a:t>
            </a:r>
          </a:p>
          <a:p>
            <a:pPr marL="0" indent="0">
              <a:buNone/>
            </a:pPr>
            <a:r>
              <a:rPr lang="en-US" sz="1600" dirty="0">
                <a:latin typeface="Times New Roman"/>
                <a:cs typeface="Times New Roman"/>
              </a:rPr>
              <a:t>anything about why they appeal to her, </a:t>
            </a:r>
          </a:p>
          <a:p>
            <a:pPr marL="0" indent="0">
              <a:buNone/>
            </a:pPr>
            <a:r>
              <a:rPr lang="en-US" sz="1600" dirty="0">
                <a:latin typeface="Times New Roman"/>
                <a:cs typeface="Times New Roman"/>
              </a:rPr>
              <a:t>or the ideas in them</a:t>
            </a:r>
            <a:r>
              <a:rPr lang="en-US" sz="1400" dirty="0">
                <a:latin typeface="Times New Roman"/>
                <a:cs typeface="Times New Roman"/>
              </a:rPr>
              <a:t>	</a:t>
            </a:r>
            <a:r>
              <a:rPr lang="en-US" sz="1800" dirty="0">
                <a:latin typeface="Times New Roman"/>
                <a:cs typeface="Times New Roman"/>
              </a:rPr>
              <a:t>			</a:t>
            </a:r>
            <a:r>
              <a:rPr lang="en-US" sz="1600" dirty="0">
                <a:latin typeface="Times New Roman"/>
                <a:cs typeface="Times New Roman"/>
              </a:rPr>
              <a:t>what does this mean? She needs to give s					examples: what particular ideas and specific themes					interest her?</a:t>
            </a:r>
          </a:p>
          <a:p>
            <a:pPr marL="0" indent="0">
              <a:buNone/>
            </a:pPr>
            <a:endParaRPr lang="en-US" sz="1800" dirty="0"/>
          </a:p>
          <a:p>
            <a:pPr marL="0" indent="0">
              <a:buNone/>
            </a:pPr>
            <a:r>
              <a:rPr lang="en-US" sz="1600" dirty="0"/>
              <a:t>Reading is my passion, and English Literature is undoubtedly the subject which I love the most and the one which most fascinates and inspires me.</a:t>
            </a:r>
            <a:r>
              <a:rPr lang="en-US" sz="1600" dirty="0">
                <a:solidFill>
                  <a:srgbClr val="FF0000"/>
                </a:solidFill>
              </a:rPr>
              <a:t> Recently I have read works such as Dracula by Bram Stoker and The Duchess Of </a:t>
            </a:r>
            <a:r>
              <a:rPr lang="en-US" sz="1600" dirty="0" err="1">
                <a:solidFill>
                  <a:srgbClr val="FF0000"/>
                </a:solidFill>
              </a:rPr>
              <a:t>Malfi</a:t>
            </a:r>
            <a:r>
              <a:rPr lang="en-US" sz="1600" dirty="0">
                <a:solidFill>
                  <a:srgbClr val="FF0000"/>
                </a:solidFill>
              </a:rPr>
              <a:t> by John Webster and poetry by Christina Rossetti </a:t>
            </a:r>
            <a:r>
              <a:rPr lang="en-US" sz="1600">
                <a:solidFill>
                  <a:srgbClr val="FF0000"/>
                </a:solidFill>
              </a:rPr>
              <a:t>and stories by Angela Carter</a:t>
            </a:r>
            <a:r>
              <a:rPr lang="en-US" sz="1600"/>
              <a:t>. </a:t>
            </a:r>
            <a:r>
              <a:rPr lang="en-US" sz="1600" dirty="0">
                <a:solidFill>
                  <a:srgbClr val="3366FF"/>
                </a:solidFill>
              </a:rPr>
              <a:t>I love delving into and </a:t>
            </a:r>
            <a:r>
              <a:rPr lang="en-US" sz="1600" dirty="0" err="1">
                <a:solidFill>
                  <a:srgbClr val="3366FF"/>
                </a:solidFill>
              </a:rPr>
              <a:t>analysing</a:t>
            </a:r>
            <a:r>
              <a:rPr lang="en-US" sz="1600" dirty="0">
                <a:solidFill>
                  <a:srgbClr val="3366FF"/>
                </a:solidFill>
              </a:rPr>
              <a:t> such classic texts for their deeper and hidden meanings which are revealed. I am interested in the way different writers use language form and structure to create ideas and meanings in their works</a:t>
            </a:r>
            <a:r>
              <a:rPr lang="en-US" sz="1600" dirty="0"/>
              <a:t>. </a:t>
            </a:r>
            <a:r>
              <a:rPr lang="en-US" sz="1600" dirty="0">
                <a:solidFill>
                  <a:srgbClr val="FF6600"/>
                </a:solidFill>
              </a:rPr>
              <a:t>Authors like Shakespeare are so inspiring because of the way their works have the power to move us and engage our emotions and to tell stories which are universal.</a:t>
            </a:r>
            <a:r>
              <a:rPr lang="en-US" sz="1600" dirty="0"/>
              <a:t> In addition to this I love writing my own poetry, and am fascinated by </a:t>
            </a:r>
            <a:r>
              <a:rPr lang="en-US" sz="1600" dirty="0" err="1"/>
              <a:t>analysing</a:t>
            </a:r>
            <a:r>
              <a:rPr lang="en-US" sz="1600" dirty="0"/>
              <a:t> the work of such great writers as Shakespeare and Keats in order to inspire my own writing.</a:t>
            </a:r>
            <a:r>
              <a:rPr lang="en-GB" sz="1600" dirty="0"/>
              <a:t> </a:t>
            </a:r>
          </a:p>
          <a:p>
            <a:pPr marL="0" indent="0">
              <a:buNone/>
            </a:pPr>
            <a:r>
              <a:rPr lang="en-GB" sz="1600" dirty="0"/>
              <a:t>			</a:t>
            </a:r>
          </a:p>
          <a:p>
            <a:pPr marL="0" indent="0">
              <a:buNone/>
            </a:pPr>
            <a:r>
              <a:rPr lang="en-GB" sz="1600" dirty="0">
                <a:latin typeface="Times New Roman"/>
                <a:cs typeface="Times New Roman"/>
              </a:rPr>
              <a:t>	again, this is vague and generic – it is not about her own reading of these texts</a:t>
            </a:r>
          </a:p>
          <a:p>
            <a:pPr marL="0" indent="0">
              <a:buNone/>
            </a:pPr>
            <a:endParaRPr lang="en-US" sz="1600" dirty="0"/>
          </a:p>
          <a:p>
            <a:pPr marL="0" indent="0">
              <a:buNone/>
            </a:pPr>
            <a:endParaRPr lang="en-US" sz="1600" dirty="0"/>
          </a:p>
        </p:txBody>
      </p:sp>
      <p:cxnSp>
        <p:nvCxnSpPr>
          <p:cNvPr id="5" name="Straight Arrow Connector 4"/>
          <p:cNvCxnSpPr/>
          <p:nvPr/>
        </p:nvCxnSpPr>
        <p:spPr>
          <a:xfrm flipH="1" flipV="1">
            <a:off x="2383006" y="1709110"/>
            <a:ext cx="705495" cy="1411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5361763" y="2069748"/>
            <a:ext cx="893627" cy="17404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3997805" y="4390374"/>
            <a:ext cx="250843" cy="1223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6826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74236"/>
            <a:ext cx="8229600" cy="5802764"/>
          </a:xfrm>
        </p:spPr>
        <p:txBody>
          <a:bodyPr>
            <a:normAutofit fontScale="92500" lnSpcReduction="20000"/>
          </a:bodyPr>
          <a:lstStyle/>
          <a:p>
            <a:pPr marL="0" indent="0">
              <a:buNone/>
            </a:pPr>
            <a:r>
              <a:rPr lang="en-US" sz="1800" dirty="0">
                <a:latin typeface="Times New Roman"/>
                <a:cs typeface="Times New Roman"/>
              </a:rPr>
              <a:t>Again, two examples of things which interest her are listed, but she does not give any specific reasons why. This is a missed opportunity to link her A level disciplines together – she could have talked about the historical context of texts mentioned earlier, such as Gatsby or Rossetti’s poems</a:t>
            </a:r>
          </a:p>
          <a:p>
            <a:pPr marL="0" indent="0">
              <a:buNone/>
            </a:pPr>
            <a:endParaRPr lang="en-US" sz="1800" dirty="0">
              <a:latin typeface="Times New Roman"/>
              <a:cs typeface="Times New Roman"/>
            </a:endParaRPr>
          </a:p>
          <a:p>
            <a:pPr marL="0" indent="0">
              <a:buNone/>
            </a:pPr>
            <a:r>
              <a:rPr lang="en-US" sz="1800" dirty="0">
                <a:latin typeface="Times New Roman"/>
                <a:cs typeface="Times New Roman"/>
              </a:rPr>
              <a:t>				what sort of things can we learn?? What have 				you read???</a:t>
            </a:r>
          </a:p>
          <a:p>
            <a:pPr marL="0" indent="0">
              <a:buNone/>
            </a:pPr>
            <a:endParaRPr lang="en-US" sz="2000" dirty="0"/>
          </a:p>
          <a:p>
            <a:pPr marL="0" indent="0">
              <a:buNone/>
            </a:pPr>
            <a:r>
              <a:rPr lang="en-US" sz="2000" dirty="0"/>
              <a:t>Within school, I also study History and Fine Art at A level as well as having completed an AS level in French. </a:t>
            </a:r>
            <a:r>
              <a:rPr lang="en-US" sz="2000" dirty="0">
                <a:solidFill>
                  <a:srgbClr val="FF0000"/>
                </a:solidFill>
              </a:rPr>
              <a:t>History is fascinating to me as we can learn so much about ourselves from the past. I am particularly fascinated by the history of the ancient world with </a:t>
            </a:r>
            <a:r>
              <a:rPr lang="en-US" sz="2000" dirty="0" err="1">
                <a:solidFill>
                  <a:srgbClr val="FF0000"/>
                </a:solidFill>
              </a:rPr>
              <a:t>civilisations</a:t>
            </a:r>
            <a:r>
              <a:rPr lang="en-US" sz="2000" dirty="0">
                <a:solidFill>
                  <a:srgbClr val="FF0000"/>
                </a:solidFill>
              </a:rPr>
              <a:t> such as the Minoan </a:t>
            </a:r>
            <a:r>
              <a:rPr lang="en-US" sz="2000" dirty="0" err="1">
                <a:solidFill>
                  <a:srgbClr val="FF0000"/>
                </a:solidFill>
              </a:rPr>
              <a:t>civilisation</a:t>
            </a:r>
            <a:r>
              <a:rPr lang="en-US" sz="2000" dirty="0">
                <a:solidFill>
                  <a:srgbClr val="FF0000"/>
                </a:solidFill>
              </a:rPr>
              <a:t> and the Roman Empire inspiring me </a:t>
            </a:r>
            <a:r>
              <a:rPr lang="en-US" sz="2000" dirty="0">
                <a:solidFill>
                  <a:srgbClr val="3366FF"/>
                </a:solidFill>
              </a:rPr>
              <a:t>to read more about them in order to understand how they lived and how we can learn from them</a:t>
            </a:r>
            <a:r>
              <a:rPr lang="en-US" sz="2000" dirty="0"/>
              <a:t>. </a:t>
            </a:r>
            <a:r>
              <a:rPr lang="en-US" sz="2000" dirty="0">
                <a:solidFill>
                  <a:srgbClr val="008000"/>
                </a:solidFill>
              </a:rPr>
              <a:t>Through Art, I find another medium to express my creativity and I love to draw, paint and experiment with ideas. I have always enjoyed expressing myself through different creative media and photography is one of my hobbies. I always have my camera with me to capture images which appeal to and inspire me</a:t>
            </a:r>
            <a:r>
              <a:rPr lang="en-GB" sz="2000" dirty="0">
                <a:solidFill>
                  <a:srgbClr val="008000"/>
                </a:solidFill>
              </a:rPr>
              <a:t>.</a:t>
            </a:r>
          </a:p>
          <a:p>
            <a:pPr marL="0" indent="0">
              <a:buNone/>
            </a:pPr>
            <a:endParaRPr lang="en-GB" sz="2000" dirty="0"/>
          </a:p>
          <a:p>
            <a:pPr marL="0" indent="0">
              <a:buNone/>
            </a:pPr>
            <a:r>
              <a:rPr lang="en-GB" sz="1800" dirty="0" err="1">
                <a:latin typeface="Times New Roman"/>
                <a:cs typeface="Times New Roman"/>
              </a:rPr>
              <a:t>ag</a:t>
            </a:r>
            <a:r>
              <a:rPr lang="en-US" sz="1800" dirty="0" err="1">
                <a:latin typeface="Times New Roman"/>
                <a:cs typeface="Times New Roman"/>
              </a:rPr>
              <a:t>ain</a:t>
            </a:r>
            <a:r>
              <a:rPr lang="en-US" sz="1800" dirty="0">
                <a:latin typeface="Times New Roman"/>
                <a:cs typeface="Times New Roman"/>
              </a:rPr>
              <a:t>, the opportunity to make links is missed – the point about “creativity” and “expressing” herself is rather vague and generic</a:t>
            </a:r>
          </a:p>
        </p:txBody>
      </p:sp>
      <p:cxnSp>
        <p:nvCxnSpPr>
          <p:cNvPr id="7" name="Straight Arrow Connector 6"/>
          <p:cNvCxnSpPr/>
          <p:nvPr/>
        </p:nvCxnSpPr>
        <p:spPr>
          <a:xfrm flipH="1" flipV="1">
            <a:off x="2492749" y="1411192"/>
            <a:ext cx="1944031" cy="18502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7086306" y="2116788"/>
            <a:ext cx="313553" cy="16307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480442" y="4500134"/>
            <a:ext cx="376264" cy="9564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6056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943600"/>
          </a:xfrm>
        </p:spPr>
        <p:txBody>
          <a:bodyPr/>
          <a:lstStyle/>
          <a:p>
            <a:pPr marL="0" indent="0">
              <a:buNone/>
            </a:pPr>
            <a:endParaRPr lang="en-US" dirty="0"/>
          </a:p>
          <a:p>
            <a:pPr marL="0" indent="0">
              <a:buNone/>
            </a:pPr>
            <a:r>
              <a:rPr lang="en-US" sz="2000" dirty="0">
                <a:latin typeface="Times New Roman"/>
                <a:cs typeface="Times New Roman"/>
              </a:rPr>
              <a:t>This is basically saying: my parents are pretty well off and I come from a middle class background! It doesn’t include any real reflection on what she has seen or experienced. It sounds like a travel brochure…</a:t>
            </a:r>
          </a:p>
          <a:p>
            <a:pPr marL="0" indent="0">
              <a:buNone/>
            </a:pPr>
            <a:endParaRPr lang="en-US" sz="2000" dirty="0">
              <a:latin typeface="Times New Roman"/>
              <a:cs typeface="Times New Roman"/>
            </a:endParaRPr>
          </a:p>
          <a:p>
            <a:pPr marL="0" indent="0">
              <a:buNone/>
            </a:pPr>
            <a:endParaRPr lang="en-US" sz="2000" dirty="0"/>
          </a:p>
          <a:p>
            <a:pPr marL="0" indent="0">
              <a:buNone/>
            </a:pPr>
            <a:r>
              <a:rPr lang="en-US" sz="2000" dirty="0"/>
              <a:t>French is undoubtedly one of the world's most beautiful languages and as such it is a privilege to have studied it. </a:t>
            </a:r>
            <a:r>
              <a:rPr lang="en-US" sz="2000" dirty="0">
                <a:solidFill>
                  <a:srgbClr val="FF0000"/>
                </a:solidFill>
              </a:rPr>
              <a:t>I have travelled extensively within France, visiting the lavender fields and olive groves of Provence as well as the city of light, Paris. The country never fails to inspire me with its beauty and culture</a:t>
            </a:r>
            <a:r>
              <a:rPr lang="en-US" sz="2000" dirty="0"/>
              <a:t>. </a:t>
            </a:r>
            <a:r>
              <a:rPr lang="en-US" sz="2000" dirty="0">
                <a:solidFill>
                  <a:srgbClr val="FF0000"/>
                </a:solidFill>
              </a:rPr>
              <a:t>I have also been lucky enough to travel further afield, to the rainforests of the Amazon and the amazing city of New York, and I am always inspired by the different cultures I experience when travelling. </a:t>
            </a:r>
            <a:endParaRPr lang="en-GB" sz="2000" dirty="0">
              <a:solidFill>
                <a:srgbClr val="FF0000"/>
              </a:solidFill>
            </a:endParaRPr>
          </a:p>
          <a:p>
            <a:endParaRPr lang="en-US" dirty="0"/>
          </a:p>
          <a:p>
            <a:pPr marL="0" indent="0">
              <a:buNone/>
            </a:pPr>
            <a:r>
              <a:rPr lang="en-US" sz="2000" dirty="0">
                <a:latin typeface="Times New Roman"/>
                <a:cs typeface="Times New Roman"/>
              </a:rPr>
              <a:t>This is another missed opportunity – to actually say something about how the study of language relates to the study of literature….</a:t>
            </a:r>
          </a:p>
        </p:txBody>
      </p:sp>
      <p:cxnSp>
        <p:nvCxnSpPr>
          <p:cNvPr id="5" name="Straight Arrow Connector 4"/>
          <p:cNvCxnSpPr/>
          <p:nvPr/>
        </p:nvCxnSpPr>
        <p:spPr>
          <a:xfrm flipH="1" flipV="1">
            <a:off x="3950772" y="2069748"/>
            <a:ext cx="658462" cy="15523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4366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2000" dirty="0">
                <a:latin typeface="Times New Roman"/>
                <a:cs typeface="Times New Roman"/>
              </a:rPr>
              <a:t>Well done. Good for you. But what have you learnt from it, what skills have you developed?</a:t>
            </a:r>
          </a:p>
          <a:p>
            <a:pPr marL="0" indent="0">
              <a:buNone/>
            </a:pPr>
            <a:endParaRPr lang="en-US" sz="2000" dirty="0"/>
          </a:p>
          <a:p>
            <a:pPr marL="0" indent="0">
              <a:buNone/>
            </a:pPr>
            <a:endParaRPr lang="en-US" sz="2000" dirty="0"/>
          </a:p>
          <a:p>
            <a:pPr marL="0" indent="0">
              <a:buNone/>
            </a:pPr>
            <a:r>
              <a:rPr lang="en-US" sz="2000" dirty="0">
                <a:solidFill>
                  <a:srgbClr val="FF0000"/>
                </a:solidFill>
              </a:rPr>
              <a:t>I have contributed extensively to the wider life of the school, taking part in numerous charity events</a:t>
            </a:r>
            <a:r>
              <a:rPr lang="en-US" sz="2000" dirty="0"/>
              <a:t>, </a:t>
            </a:r>
            <a:r>
              <a:rPr lang="en-US" sz="2000" dirty="0">
                <a:solidFill>
                  <a:srgbClr val="FF0000"/>
                </a:solidFill>
              </a:rPr>
              <a:t>in particular raising £2000 for MacMillan Cancer Care last year</a:t>
            </a:r>
            <a:r>
              <a:rPr lang="en-US" sz="2000" dirty="0">
                <a:solidFill>
                  <a:srgbClr val="3366FF"/>
                </a:solidFill>
              </a:rPr>
              <a:t>. I am a mentor to year 10 students who are struggling with their GCSE English and also an anti-bullying peer mentor with year 7s</a:t>
            </a:r>
            <a:r>
              <a:rPr lang="en-US" sz="2000" dirty="0"/>
              <a:t>. </a:t>
            </a:r>
            <a:r>
              <a:rPr lang="en-US" sz="2000" dirty="0">
                <a:solidFill>
                  <a:srgbClr val="3366FF"/>
                </a:solidFill>
              </a:rPr>
              <a:t>Outside school, I take part in a wide range of sports, such as swimming, athletics, netball, tennis, squash and rowing. I have won numerous competitions and awards - in particular, I was extremely proud to become the county 1500 </a:t>
            </a:r>
            <a:r>
              <a:rPr lang="en-US" sz="2000" dirty="0" err="1">
                <a:solidFill>
                  <a:srgbClr val="3366FF"/>
                </a:solidFill>
              </a:rPr>
              <a:t>metre</a:t>
            </a:r>
            <a:r>
              <a:rPr lang="en-US" sz="2000" dirty="0">
                <a:solidFill>
                  <a:srgbClr val="3366FF"/>
                </a:solidFill>
              </a:rPr>
              <a:t> champion in 2012. Last year, I completed my Duke Of Edinburgh gold award. I am a member of the School Council and have been since year 7. I have won awards for attendance every year since year 7 also.</a:t>
            </a:r>
            <a:endParaRPr lang="en-GB" sz="2000" dirty="0">
              <a:solidFill>
                <a:srgbClr val="3366FF"/>
              </a:solidFill>
            </a:endParaRPr>
          </a:p>
          <a:p>
            <a:endParaRPr lang="en-US" sz="2000" dirty="0"/>
          </a:p>
          <a:p>
            <a:pPr marL="0" indent="0">
              <a:buNone/>
            </a:pPr>
            <a:r>
              <a:rPr lang="en-US" sz="2000" dirty="0">
                <a:latin typeface="Times New Roman"/>
                <a:cs typeface="Times New Roman"/>
              </a:rPr>
              <a:t>Again, these are just lists. They don’t tell us anything about her skills, or what she has learnt/ how these experiences have affected her </a:t>
            </a:r>
          </a:p>
        </p:txBody>
      </p:sp>
      <p:cxnSp>
        <p:nvCxnSpPr>
          <p:cNvPr id="5" name="Straight Arrow Connector 4"/>
          <p:cNvCxnSpPr/>
          <p:nvPr/>
        </p:nvCxnSpPr>
        <p:spPr>
          <a:xfrm flipH="1" flipV="1">
            <a:off x="3386376" y="1050554"/>
            <a:ext cx="1316924" cy="13955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a:off x="3025790" y="4892131"/>
            <a:ext cx="736850" cy="8623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0369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what can we learn from this example?</a:t>
            </a:r>
          </a:p>
        </p:txBody>
      </p:sp>
      <p:sp>
        <p:nvSpPr>
          <p:cNvPr id="3" name="Content Placeholder 2"/>
          <p:cNvSpPr>
            <a:spLocks noGrp="1"/>
          </p:cNvSpPr>
          <p:nvPr>
            <p:ph idx="1"/>
          </p:nvPr>
        </p:nvSpPr>
        <p:spPr/>
        <p:txBody>
          <a:bodyPr/>
          <a:lstStyle/>
          <a:p>
            <a:r>
              <a:rPr lang="en-US" dirty="0"/>
              <a:t>Don’t be vague – give specific examples and focus on particular ideas, concepts, themes </a:t>
            </a:r>
            <a:r>
              <a:rPr lang="en-US" dirty="0" err="1"/>
              <a:t>etc</a:t>
            </a:r>
            <a:endParaRPr lang="en-US" dirty="0"/>
          </a:p>
          <a:p>
            <a:endParaRPr lang="en-US" dirty="0"/>
          </a:p>
          <a:p>
            <a:r>
              <a:rPr lang="en-US" dirty="0"/>
              <a:t>Don’t be generic – say what stuff means to you</a:t>
            </a:r>
          </a:p>
          <a:p>
            <a:endParaRPr lang="en-US" dirty="0"/>
          </a:p>
          <a:p>
            <a:r>
              <a:rPr lang="en-US" dirty="0"/>
              <a:t>Don’t just list stuff - be specific about what you have learnt/ skills you have developed</a:t>
            </a:r>
          </a:p>
          <a:p>
            <a:endParaRPr lang="en-US" dirty="0"/>
          </a:p>
          <a:p>
            <a:r>
              <a:rPr lang="en-US" dirty="0"/>
              <a:t>Don’t try to sound impersonal – you need to show a sense of personal engagement and a personal voice</a:t>
            </a:r>
          </a:p>
        </p:txBody>
      </p:sp>
    </p:spTree>
    <p:extLst>
      <p:ext uri="{BB962C8B-B14F-4D97-AF65-F5344CB8AC3E}">
        <p14:creationId xmlns:p14="http://schemas.microsoft.com/office/powerpoint/2010/main" val="182216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916"/>
            <a:ext cx="8229600" cy="816638"/>
          </a:xfrm>
        </p:spPr>
        <p:txBody>
          <a:bodyPr>
            <a:normAutofit/>
          </a:bodyPr>
          <a:lstStyle/>
          <a:p>
            <a:r>
              <a:rPr lang="en-US" dirty="0" smtClean="0"/>
              <a:t>Example 2</a:t>
            </a:r>
            <a:endParaRPr lang="en-US" dirty="0"/>
          </a:p>
        </p:txBody>
      </p:sp>
      <p:sp>
        <p:nvSpPr>
          <p:cNvPr id="3" name="Content Placeholder 2"/>
          <p:cNvSpPr>
            <a:spLocks noGrp="1"/>
          </p:cNvSpPr>
          <p:nvPr>
            <p:ph idx="1"/>
          </p:nvPr>
        </p:nvSpPr>
        <p:spPr>
          <a:xfrm>
            <a:off x="457200" y="1050554"/>
            <a:ext cx="8229600" cy="5426446"/>
          </a:xfrm>
        </p:spPr>
        <p:txBody>
          <a:bodyPr>
            <a:normAutofit fontScale="92500" lnSpcReduction="10000"/>
          </a:bodyPr>
          <a:lstStyle/>
          <a:p>
            <a:pPr marL="0" indent="0">
              <a:buNone/>
            </a:pPr>
            <a:r>
              <a:rPr lang="en-US" sz="2000" dirty="0">
                <a:latin typeface="Times New Roman"/>
                <a:cs typeface="Times New Roman"/>
              </a:rPr>
              <a:t>Clear focus from the beginning. And proof that you don’t have to go on expensive foreign trips to explore and  reflect on the world around you</a:t>
            </a:r>
          </a:p>
          <a:p>
            <a:pPr marL="0" indent="0">
              <a:buNone/>
            </a:pPr>
            <a:r>
              <a:rPr lang="en-US" sz="2000" dirty="0"/>
              <a:t> </a:t>
            </a:r>
            <a:endParaRPr lang="en-GB" sz="2000" dirty="0"/>
          </a:p>
          <a:p>
            <a:pPr marL="0" indent="0">
              <a:buNone/>
            </a:pPr>
            <a:r>
              <a:rPr lang="en-US" sz="2000" dirty="0">
                <a:solidFill>
                  <a:srgbClr val="3366FF"/>
                </a:solidFill>
              </a:rPr>
              <a:t>What really fires my enthusiasm for geography is the breadth of topics it encompasses, and its relevance to our daily lives. From the window of my geography class I could see the now dismantled Ferrier Estate, an LSOA in the lowest 10 per cent according to the English Indices of deprivation</a:t>
            </a:r>
            <a:r>
              <a:rPr lang="en-GB" sz="2000" dirty="0">
                <a:solidFill>
                  <a:srgbClr val="3366FF"/>
                </a:solidFill>
              </a:rPr>
              <a:t>. The Estate was a prime example of failed modernist architecture and planning, and it could be argued that the redevelopment, with its emphasis on central planning and social engineering, is making the same mistakes again</a:t>
            </a:r>
            <a:r>
              <a:rPr lang="en-US" sz="2000" dirty="0"/>
              <a:t>. </a:t>
            </a:r>
            <a:r>
              <a:rPr lang="en-US" sz="2000" dirty="0">
                <a:solidFill>
                  <a:srgbClr val="FF0000"/>
                </a:solidFill>
              </a:rPr>
              <a:t>These ideas are discussed in Harvey's section on architecture in The Condition of Postmodernity where he outlines the differences between modernism, where planners decided what people wanted, and postmodernism, which has been driven by the market</a:t>
            </a:r>
            <a:r>
              <a:rPr lang="en-US" sz="2000" dirty="0"/>
              <a:t>. </a:t>
            </a:r>
            <a:r>
              <a:rPr lang="en-US" sz="2000" dirty="0">
                <a:solidFill>
                  <a:srgbClr val="008000"/>
                </a:solidFill>
              </a:rPr>
              <a:t>During my work placement in TPS Architects, I looked at ways of designing buildings to make them more sustainable and wrote an article for the company's intranet about green roofs and wind turbines.</a:t>
            </a:r>
            <a:endParaRPr lang="en-GB" sz="2000" dirty="0">
              <a:solidFill>
                <a:srgbClr val="008000"/>
              </a:solidFill>
            </a:endParaRPr>
          </a:p>
          <a:p>
            <a:pPr marL="0" indent="0">
              <a:buNone/>
            </a:pPr>
            <a:endParaRPr lang="en-US" sz="2000" dirty="0">
              <a:latin typeface="Times New Roman"/>
              <a:cs typeface="Times New Roman"/>
            </a:endParaRPr>
          </a:p>
          <a:p>
            <a:pPr marL="0" indent="0">
              <a:buNone/>
            </a:pPr>
            <a:r>
              <a:rPr lang="en-US" sz="2000" dirty="0">
                <a:latin typeface="Times New Roman"/>
                <a:cs typeface="Times New Roman"/>
              </a:rPr>
              <a:t>Links experiences to independent reading 		and to work experience</a:t>
            </a:r>
          </a:p>
          <a:p>
            <a:pPr marL="0" indent="0">
              <a:buNone/>
            </a:pPr>
            <a:endParaRPr lang="en-US" sz="2000" dirty="0">
              <a:latin typeface="Times New Roman"/>
              <a:cs typeface="Times New Roman"/>
            </a:endParaRPr>
          </a:p>
        </p:txBody>
      </p:sp>
      <p:cxnSp>
        <p:nvCxnSpPr>
          <p:cNvPr id="5" name="Straight Arrow Connector 4"/>
          <p:cNvCxnSpPr/>
          <p:nvPr/>
        </p:nvCxnSpPr>
        <p:spPr>
          <a:xfrm flipH="1" flipV="1">
            <a:off x="4123227" y="1050554"/>
            <a:ext cx="862271" cy="9564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a:off x="1928353" y="4202215"/>
            <a:ext cx="595752" cy="13327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6239712" y="4531494"/>
            <a:ext cx="674140" cy="10035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26081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sz="1900" dirty="0">
                <a:latin typeface="Times New Roman"/>
                <a:cs typeface="Times New Roman"/>
              </a:rPr>
              <a:t>This is a perfect lesson in how to link apparently unrelated subjects to your chosen field</a:t>
            </a:r>
          </a:p>
          <a:p>
            <a:pPr marL="0" indent="0">
              <a:buNone/>
            </a:pPr>
            <a:endParaRPr lang="en-US" sz="1900" dirty="0"/>
          </a:p>
          <a:p>
            <a:pPr marL="0" indent="0">
              <a:buNone/>
            </a:pPr>
            <a:endParaRPr lang="en-US" sz="1900" dirty="0"/>
          </a:p>
          <a:p>
            <a:pPr marL="0" indent="0">
              <a:buNone/>
            </a:pPr>
            <a:r>
              <a:rPr lang="en-US" sz="1900" dirty="0">
                <a:solidFill>
                  <a:srgbClr val="008000"/>
                </a:solidFill>
              </a:rPr>
              <a:t>Attending an Art History course, I became intrigued by the way artists' work often links to the geography of an area, such as Mondrian's Composition 2 which reflects the grid lines of New York streets. </a:t>
            </a:r>
            <a:r>
              <a:rPr lang="en-US" sz="1900" dirty="0">
                <a:solidFill>
                  <a:srgbClr val="FF0000"/>
                </a:solidFill>
              </a:rPr>
              <a:t>In literature, too, I have found connections with geography: in Anna Karenina, Levin's account of farming gives an insight into pre-communist Russia and depicts him trying to develop a relationship with the serfs. I am particularly interested in how literary texts reflect and are shaped by the society in which they are created - in English I am exploring the notion of outsiders in society in Anna Karenina and Brave New World</a:t>
            </a:r>
            <a:r>
              <a:rPr lang="en-US" sz="1900" dirty="0">
                <a:solidFill>
                  <a:srgbClr val="3366FF"/>
                </a:solidFill>
              </a:rPr>
              <a:t>. The issue of climate change is one of the most important facing us today, and studying chemistry has given me an insight into the processes driving it. It is also one of the factors exacerbating hydro-meteorological hazards</a:t>
            </a:r>
            <a:r>
              <a:rPr lang="en-US" sz="1900" dirty="0"/>
              <a:t>. In Geography we are currently studying theories of human </a:t>
            </a:r>
            <a:r>
              <a:rPr lang="en-US" sz="1900" dirty="0" err="1"/>
              <a:t>behaviour</a:t>
            </a:r>
            <a:r>
              <a:rPr lang="en-US" sz="1900" dirty="0"/>
              <a:t> including determinism, </a:t>
            </a:r>
            <a:r>
              <a:rPr lang="en-US" sz="1900" dirty="0" err="1"/>
              <a:t>behaviourism</a:t>
            </a:r>
            <a:r>
              <a:rPr lang="en-US" sz="1900" dirty="0"/>
              <a:t> and structuralism and how they interact with physical processes to create tectonic hazards, and how this can lead to different outcomes for communities. </a:t>
            </a:r>
            <a:r>
              <a:rPr lang="en-US" sz="1900" dirty="0" err="1"/>
              <a:t>Globalisation</a:t>
            </a:r>
            <a:r>
              <a:rPr lang="en-US" sz="1900" dirty="0"/>
              <a:t> and the creation of a global consumerist culture are predominant issues in today's society. </a:t>
            </a:r>
          </a:p>
          <a:p>
            <a:pPr marL="0" indent="0">
              <a:buNone/>
            </a:pPr>
            <a:endParaRPr lang="en-US" sz="1900" dirty="0"/>
          </a:p>
          <a:p>
            <a:pPr marL="0" indent="0">
              <a:buNone/>
            </a:pPr>
            <a:r>
              <a:rPr lang="en-US" sz="1900" dirty="0">
                <a:latin typeface="Times New Roman"/>
                <a:cs typeface="Times New Roman"/>
              </a:rPr>
              <a:t>As is this…			chemistry is more obviously linked, but still it’s 				clearly done well</a:t>
            </a:r>
            <a:endParaRPr lang="en-GB" sz="1900" dirty="0">
              <a:latin typeface="Times New Roman"/>
              <a:cs typeface="Times New Roman"/>
            </a:endParaRPr>
          </a:p>
          <a:p>
            <a:endParaRPr lang="en-US" dirty="0"/>
          </a:p>
        </p:txBody>
      </p:sp>
      <p:cxnSp>
        <p:nvCxnSpPr>
          <p:cNvPr id="5" name="Straight Arrow Connector 4"/>
          <p:cNvCxnSpPr/>
          <p:nvPr/>
        </p:nvCxnSpPr>
        <p:spPr>
          <a:xfrm flipH="1" flipV="1">
            <a:off x="2696559" y="925115"/>
            <a:ext cx="595751" cy="8623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a:off x="1630477" y="2838063"/>
            <a:ext cx="1661833" cy="30105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596928" y="3872937"/>
            <a:ext cx="1003370" cy="181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1130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2000" dirty="0">
                <a:latin typeface="Times New Roman"/>
                <a:cs typeface="Times New Roman"/>
              </a:rPr>
              <a:t>This student’s summer has been well spent, and her experiences show how passionate she is about geography (notice: she doesn’t have to say, “I am passionate about geography”)</a:t>
            </a:r>
          </a:p>
          <a:p>
            <a:pPr marL="0" indent="0">
              <a:buNone/>
            </a:pPr>
            <a:endParaRPr lang="en-US" sz="2000" dirty="0"/>
          </a:p>
          <a:p>
            <a:pPr marL="0" indent="0">
              <a:buNone/>
            </a:pPr>
            <a:r>
              <a:rPr lang="en-US" sz="2000" dirty="0">
                <a:solidFill>
                  <a:srgbClr val="3366FF"/>
                </a:solidFill>
              </a:rPr>
              <a:t>This summer I volunteered at a community called '</a:t>
            </a:r>
            <a:r>
              <a:rPr lang="en-US" sz="2000" dirty="0" err="1">
                <a:solidFill>
                  <a:srgbClr val="3366FF"/>
                </a:solidFill>
              </a:rPr>
              <a:t>Sunseed</a:t>
            </a:r>
            <a:r>
              <a:rPr lang="en-US" sz="2000" dirty="0">
                <a:solidFill>
                  <a:srgbClr val="3366FF"/>
                </a:solidFill>
              </a:rPr>
              <a:t>' in Southern Spain which aimed to be as sustainable and self-sufficient as possible in a semi-desert environment; here, I made sourdough bread which we baked in a solar oven and used cactus leaves to make compost</a:t>
            </a:r>
            <a:r>
              <a:rPr lang="en-US" sz="2000" dirty="0"/>
              <a:t>. </a:t>
            </a:r>
            <a:r>
              <a:rPr lang="en-US" sz="2000" dirty="0">
                <a:solidFill>
                  <a:srgbClr val="FF0000"/>
                </a:solidFill>
              </a:rPr>
              <a:t>I also attended a seminar on Transition towns, and watching the film 'The Economics of Happiness' reinforced the idea that </a:t>
            </a:r>
            <a:r>
              <a:rPr lang="en-US" sz="2000" dirty="0" err="1">
                <a:solidFill>
                  <a:srgbClr val="FF0000"/>
                </a:solidFill>
              </a:rPr>
              <a:t>localisation</a:t>
            </a:r>
            <a:r>
              <a:rPr lang="en-US" sz="2000" dirty="0">
                <a:solidFill>
                  <a:srgbClr val="FF0000"/>
                </a:solidFill>
              </a:rPr>
              <a:t> could be a solution to problems such as peak oil and food shortage</a:t>
            </a:r>
            <a:r>
              <a:rPr lang="en-US" sz="2000" dirty="0"/>
              <a:t>. </a:t>
            </a:r>
            <a:r>
              <a:rPr lang="en-US" sz="2000" dirty="0">
                <a:solidFill>
                  <a:srgbClr val="008000"/>
                </a:solidFill>
              </a:rPr>
              <a:t>In northern Argentina I stayed in an eco tourism </a:t>
            </a:r>
            <a:r>
              <a:rPr lang="en-US" sz="2000" dirty="0" err="1">
                <a:solidFill>
                  <a:srgbClr val="008000"/>
                </a:solidFill>
              </a:rPr>
              <a:t>centre</a:t>
            </a:r>
            <a:r>
              <a:rPr lang="en-US" sz="2000" dirty="0">
                <a:solidFill>
                  <a:srgbClr val="008000"/>
                </a:solidFill>
              </a:rPr>
              <a:t> in 'la </a:t>
            </a:r>
            <a:r>
              <a:rPr lang="en-US" sz="2000" dirty="0" err="1">
                <a:solidFill>
                  <a:srgbClr val="008000"/>
                </a:solidFill>
              </a:rPr>
              <a:t>selva</a:t>
            </a:r>
            <a:r>
              <a:rPr lang="en-US" sz="2000" dirty="0">
                <a:solidFill>
                  <a:srgbClr val="008000"/>
                </a:solidFill>
              </a:rPr>
              <a:t>' and saw how tourism can be used to conserve the rainforest and reduce anthropogenic climate change by helping both wildlife and indigenous people. </a:t>
            </a:r>
            <a:endParaRPr lang="en-GB" sz="2000" dirty="0">
              <a:solidFill>
                <a:srgbClr val="008000"/>
              </a:solidFill>
            </a:endParaRPr>
          </a:p>
          <a:p>
            <a:endParaRPr lang="en-US" dirty="0"/>
          </a:p>
          <a:p>
            <a:pPr marL="0" indent="0">
              <a:buNone/>
            </a:pPr>
            <a:r>
              <a:rPr lang="en-US" sz="2000" dirty="0">
                <a:latin typeface="Times New Roman"/>
                <a:cs typeface="Times New Roman"/>
              </a:rPr>
              <a:t>More evidence of thoughtful, reflective, relevant wider reading</a:t>
            </a:r>
          </a:p>
        </p:txBody>
      </p:sp>
      <p:cxnSp>
        <p:nvCxnSpPr>
          <p:cNvPr id="5" name="Straight Arrow Connector 4"/>
          <p:cNvCxnSpPr/>
          <p:nvPr/>
        </p:nvCxnSpPr>
        <p:spPr>
          <a:xfrm flipH="1" flipV="1">
            <a:off x="3198244" y="1524000"/>
            <a:ext cx="78389" cy="1000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flipV="1">
            <a:off x="4201615" y="1411192"/>
            <a:ext cx="2163518" cy="31830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2931724" y="3747498"/>
            <a:ext cx="658462" cy="17875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618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457200" y="721276"/>
            <a:ext cx="8229600" cy="5755724"/>
          </a:xfrm>
        </p:spPr>
        <p:txBody>
          <a:bodyPr>
            <a:normAutofit/>
          </a:bodyPr>
          <a:lstStyle/>
          <a:p>
            <a:pPr marL="0" indent="0">
              <a:buNone/>
            </a:pPr>
            <a:r>
              <a:rPr lang="en-US" sz="2000" dirty="0">
                <a:latin typeface="Times New Roman"/>
                <a:cs typeface="Times New Roman"/>
              </a:rPr>
              <a:t>More focused, reflective relation of other subjects to her chosen discipline</a:t>
            </a:r>
          </a:p>
          <a:p>
            <a:pPr marL="0" indent="0">
              <a:buNone/>
            </a:pPr>
            <a:endParaRPr lang="en-US" sz="2000" dirty="0"/>
          </a:p>
          <a:p>
            <a:pPr marL="0" indent="0">
              <a:buNone/>
            </a:pPr>
            <a:endParaRPr lang="en-US" sz="2000" dirty="0"/>
          </a:p>
          <a:p>
            <a:pPr marL="0" indent="0">
              <a:buNone/>
            </a:pPr>
            <a:r>
              <a:rPr lang="en-US" sz="2000" dirty="0">
                <a:solidFill>
                  <a:srgbClr val="FF0000"/>
                </a:solidFill>
              </a:rPr>
              <a:t>Through the study of R.S, I have learnt to look more theoretically at the balance of human needs and happiness against that of the environment. I have seen first hand how physical processes interact with people to create some of the biggest hazards facing the world today, and also how people can find small scale local solutions. I see a geography degree as enabling me to take up a career that plays an active part in this movement</a:t>
            </a:r>
            <a:r>
              <a:rPr lang="en-US" sz="2000" dirty="0"/>
              <a:t>. </a:t>
            </a:r>
            <a:r>
              <a:rPr lang="en-US" sz="2000" dirty="0">
                <a:solidFill>
                  <a:srgbClr val="3366FF"/>
                </a:solidFill>
              </a:rPr>
              <a:t>I love writing creatively, and have attended an </a:t>
            </a:r>
            <a:r>
              <a:rPr lang="en-US" sz="2000" dirty="0" err="1">
                <a:solidFill>
                  <a:srgbClr val="3366FF"/>
                </a:solidFill>
              </a:rPr>
              <a:t>Arvon</a:t>
            </a:r>
            <a:r>
              <a:rPr lang="en-US" sz="2000" dirty="0">
                <a:solidFill>
                  <a:srgbClr val="3366FF"/>
                </a:solidFill>
              </a:rPr>
              <a:t> Foundation course. In the future, I would love to explore new ways to write about geography to help people to see its relevance in contemporary society.</a:t>
            </a:r>
          </a:p>
          <a:p>
            <a:pPr marL="0" indent="0">
              <a:buNone/>
            </a:pPr>
            <a:endParaRPr lang="en-US" sz="2000" dirty="0"/>
          </a:p>
          <a:p>
            <a:pPr marL="0" indent="0">
              <a:buNone/>
            </a:pPr>
            <a:r>
              <a:rPr lang="en-US" sz="2000" dirty="0">
                <a:latin typeface="Times New Roman"/>
                <a:cs typeface="Times New Roman"/>
              </a:rPr>
              <a:t>Everything is always related to it…</a:t>
            </a:r>
            <a:endParaRPr lang="en-GB" sz="2000" dirty="0">
              <a:latin typeface="Times New Roman"/>
              <a:cs typeface="Times New Roman"/>
            </a:endParaRPr>
          </a:p>
        </p:txBody>
      </p:sp>
      <p:cxnSp>
        <p:nvCxnSpPr>
          <p:cNvPr id="5" name="Straight Arrow Connector 4"/>
          <p:cNvCxnSpPr/>
          <p:nvPr/>
        </p:nvCxnSpPr>
        <p:spPr>
          <a:xfrm flipH="1" flipV="1">
            <a:off x="3872384" y="1238713"/>
            <a:ext cx="987693" cy="940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a:off x="3041468" y="4249255"/>
            <a:ext cx="830916" cy="10505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761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Progression pathways</a:t>
            </a:r>
            <a:endParaRPr lang="en-GB" dirty="0"/>
          </a:p>
        </p:txBody>
      </p:sp>
      <p:sp>
        <p:nvSpPr>
          <p:cNvPr id="3" name="Content Placeholder 2"/>
          <p:cNvSpPr>
            <a:spLocks noGrp="1"/>
          </p:cNvSpPr>
          <p:nvPr>
            <p:ph idx="1"/>
          </p:nvPr>
        </p:nvSpPr>
        <p:spPr/>
        <p:txBody>
          <a:bodyPr/>
          <a:lstStyle/>
          <a:p>
            <a:r>
              <a:rPr lang="en-GB" dirty="0" smtClean="0"/>
              <a:t>Students from </a:t>
            </a:r>
            <a:r>
              <a:rPr lang="en-GB" dirty="0" err="1" smtClean="0"/>
              <a:t>Tallis</a:t>
            </a:r>
            <a:r>
              <a:rPr lang="en-GB" dirty="0" smtClean="0"/>
              <a:t> progress to a wide range of destinations, from top universities and other specialist HE institutions to art colleges and the world of work</a:t>
            </a:r>
          </a:p>
          <a:p>
            <a:endParaRPr lang="en-GB" dirty="0"/>
          </a:p>
          <a:p>
            <a:r>
              <a:rPr lang="en-GB" dirty="0" smtClean="0"/>
              <a:t>The Progression Booklet gives you advice on each pathway, but as university is the pathway that the vast majority of our students take, we are going to focus on the UCAS pathway in this session</a:t>
            </a:r>
          </a:p>
          <a:p>
            <a:endParaRPr lang="en-GB" dirty="0"/>
          </a:p>
          <a:p>
            <a:r>
              <a:rPr lang="en-GB" dirty="0" smtClean="0"/>
              <a:t>However, whatever pathway you are taking, a personal statement is a necessary part of the process</a:t>
            </a:r>
            <a:endParaRPr lang="en-GB" dirty="0"/>
          </a:p>
        </p:txBody>
      </p:sp>
    </p:spTree>
    <p:extLst>
      <p:ext uri="{BB962C8B-B14F-4D97-AF65-F5344CB8AC3E}">
        <p14:creationId xmlns:p14="http://schemas.microsoft.com/office/powerpoint/2010/main" val="3113604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Openings</a:t>
            </a:r>
            <a:endParaRPr lang="en-GB" dirty="0"/>
          </a:p>
        </p:txBody>
      </p:sp>
      <p:sp>
        <p:nvSpPr>
          <p:cNvPr id="3" name="Content Placeholder 2"/>
          <p:cNvSpPr>
            <a:spLocks noGrp="1"/>
          </p:cNvSpPr>
          <p:nvPr>
            <p:ph idx="1"/>
          </p:nvPr>
        </p:nvSpPr>
        <p:spPr/>
        <p:txBody>
          <a:bodyPr/>
          <a:lstStyle/>
          <a:p>
            <a:pPr marL="0" indent="0">
              <a:buNone/>
            </a:pPr>
            <a:r>
              <a:rPr lang="en-GB" dirty="0" smtClean="0"/>
              <a:t>This can often be the most difficult bit. You want to get the reader’s attention, but you don’t want to be gimmicky or clichéd.</a:t>
            </a:r>
          </a:p>
          <a:p>
            <a:pPr marL="0" indent="0">
              <a:buNone/>
            </a:pPr>
            <a:endParaRPr lang="en-GB" dirty="0"/>
          </a:p>
          <a:p>
            <a:pPr marL="0" indent="0">
              <a:buNone/>
            </a:pPr>
            <a:r>
              <a:rPr lang="en-GB" dirty="0" smtClean="0"/>
              <a:t>On the next few slides, there are </a:t>
            </a:r>
            <a:r>
              <a:rPr lang="en-GB" smtClean="0"/>
              <a:t>some examples </a:t>
            </a:r>
            <a:r>
              <a:rPr lang="en-GB" dirty="0" smtClean="0"/>
              <a:t>of good openings…</a:t>
            </a:r>
            <a:endParaRPr lang="en-GB" dirty="0"/>
          </a:p>
        </p:txBody>
      </p:sp>
    </p:spTree>
    <p:extLst>
      <p:ext uri="{BB962C8B-B14F-4D97-AF65-F5344CB8AC3E}">
        <p14:creationId xmlns:p14="http://schemas.microsoft.com/office/powerpoint/2010/main" val="3507886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Ancient </a:t>
            </a:r>
            <a:r>
              <a:rPr lang="en-US" dirty="0"/>
              <a:t>and Modern History and Classical </a:t>
            </a:r>
            <a:r>
              <a:rPr lang="en-US" dirty="0" err="1"/>
              <a:t>Civilisation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My </a:t>
            </a:r>
            <a:r>
              <a:rPr lang="en-US" dirty="0"/>
              <a:t>friend enjoys mocking my love of history with the words 'don't worry, it's all in the</a:t>
            </a:r>
            <a:r>
              <a:rPr lang="en-GB" dirty="0"/>
              <a:t> </a:t>
            </a:r>
            <a:r>
              <a:rPr lang="en-US" dirty="0"/>
              <a:t>past'. However, in the ten minutes of Strictly Come Dancing I watched, an Adonis and goddess danced to the seminal 80s song 'Venus', now mostly associated with razor blades. Present culture, it seems, has adopted elements of the ancient past in some of the most surprising places, such as celebrity dance competitions and shaving ads.</a:t>
            </a:r>
            <a:endParaRPr lang="en-GB" dirty="0"/>
          </a:p>
          <a:p>
            <a:pPr marL="0" indent="0">
              <a:buNone/>
            </a:pPr>
            <a:endParaRPr lang="en-US" dirty="0"/>
          </a:p>
        </p:txBody>
      </p:sp>
    </p:spTree>
    <p:extLst>
      <p:ext uri="{BB962C8B-B14F-4D97-AF65-F5344CB8AC3E}">
        <p14:creationId xmlns:p14="http://schemas.microsoft.com/office/powerpoint/2010/main" val="3438870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Liberal Arts </a:t>
            </a:r>
            <a:r>
              <a:rPr lang="en-GB" dirty="0"/>
              <a:t/>
            </a:r>
            <a:br>
              <a:rPr lang="en-GB" dirty="0"/>
            </a:br>
            <a:endParaRPr lang="en-US" dirty="0"/>
          </a:p>
        </p:txBody>
      </p:sp>
      <p:sp>
        <p:nvSpPr>
          <p:cNvPr id="3" name="Content Placeholder 2"/>
          <p:cNvSpPr>
            <a:spLocks noGrp="1"/>
          </p:cNvSpPr>
          <p:nvPr>
            <p:ph idx="1"/>
          </p:nvPr>
        </p:nvSpPr>
        <p:spPr>
          <a:xfrm>
            <a:off x="457200" y="1180214"/>
            <a:ext cx="8229600" cy="5296786"/>
          </a:xfrm>
        </p:spPr>
        <p:txBody>
          <a:bodyPr>
            <a:normAutofit lnSpcReduction="10000"/>
          </a:bodyPr>
          <a:lstStyle/>
          <a:p>
            <a:pPr marL="0" indent="0">
              <a:buNone/>
            </a:pPr>
            <a:r>
              <a:rPr lang="en-US" dirty="0" smtClean="0"/>
              <a:t>During </a:t>
            </a:r>
            <a:r>
              <a:rPr lang="en-US" dirty="0"/>
              <a:t>my A level studies, I have become increasingly interested in how each discipline</a:t>
            </a:r>
            <a:r>
              <a:rPr lang="en-GB" dirty="0"/>
              <a:t> </a:t>
            </a:r>
            <a:r>
              <a:rPr lang="en-US" dirty="0"/>
              <a:t>intersects. For example: my love of performance led me to choose to explore Beckett's Waiting For </a:t>
            </a:r>
            <a:r>
              <a:rPr lang="en-US" dirty="0" err="1"/>
              <a:t>Godot</a:t>
            </a:r>
            <a:r>
              <a:rPr lang="en-US" dirty="0"/>
              <a:t> for my A level close reading coursework in English, as I am fascinated by the notion that there is no God - or if there is, he is not coming. We are alone in the vast infinity of the Universe, and must accept that, and must then seek moral guidance from an internal rather than an external source; Kantian ethics suggests that God is not a prerequisite to morality (reading Dawkins' The God Delusion powerfully brought home to me the damage religion has done around the world). Studying an exciting interdisciplinary course at university will give me the freedom to explore my wide-ranging interests within the arts and humanities.</a:t>
            </a:r>
            <a:endParaRPr lang="en-GB" dirty="0"/>
          </a:p>
          <a:p>
            <a:endParaRPr lang="en-US" dirty="0"/>
          </a:p>
        </p:txBody>
      </p:sp>
    </p:spTree>
    <p:extLst>
      <p:ext uri="{BB962C8B-B14F-4D97-AF65-F5344CB8AC3E}">
        <p14:creationId xmlns:p14="http://schemas.microsoft.com/office/powerpoint/2010/main" val="4291917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Chemical Engineering</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a:t>My interest in chemical engineering was inspired through the year </a:t>
            </a:r>
            <a:r>
              <a:rPr lang="en-GB" dirty="0" smtClean="0"/>
              <a:t>I spent </a:t>
            </a:r>
            <a:r>
              <a:rPr lang="en-GB" dirty="0"/>
              <a:t>in Somalia when </a:t>
            </a:r>
            <a:r>
              <a:rPr lang="en-GB" dirty="0" smtClean="0"/>
              <a:t>I was </a:t>
            </a:r>
            <a:r>
              <a:rPr lang="en-GB" dirty="0"/>
              <a:t>13. My uncle showed me around the local mines, and I discovered that while the country </a:t>
            </a:r>
            <a:r>
              <a:rPr lang="en-GB" dirty="0" smtClean="0"/>
              <a:t>was rich </a:t>
            </a:r>
            <a:r>
              <a:rPr lang="en-GB" dirty="0"/>
              <a:t>in minerals, the infrastructure with which to access them did not exist. </a:t>
            </a:r>
            <a:r>
              <a:rPr lang="en-GB" dirty="0" smtClean="0"/>
              <a:t>Observing charcoal </a:t>
            </a:r>
            <a:r>
              <a:rPr lang="en-GB" dirty="0"/>
              <a:t>in the streets, used for cooking as a fuel source, made me question the </a:t>
            </a:r>
            <a:r>
              <a:rPr lang="en-GB" dirty="0" smtClean="0"/>
              <a:t>damage combustion </a:t>
            </a:r>
            <a:r>
              <a:rPr lang="en-GB" dirty="0"/>
              <a:t>of charcoal does to the environment and I began to realise how, through </a:t>
            </a:r>
            <a:r>
              <a:rPr lang="en-GB" dirty="0" smtClean="0"/>
              <a:t>studying chemical </a:t>
            </a:r>
            <a:r>
              <a:rPr lang="en-GB" dirty="0"/>
              <a:t>engineering, I could improve the lives of those living in my country, and across </a:t>
            </a:r>
            <a:r>
              <a:rPr lang="en-GB" dirty="0" smtClean="0"/>
              <a:t>the world. Learning </a:t>
            </a:r>
            <a:r>
              <a:rPr lang="en-GB" dirty="0"/>
              <a:t>about hydrogen fuel cells in chemistry has furthered </a:t>
            </a:r>
            <a:r>
              <a:rPr lang="en-GB" dirty="0" smtClean="0"/>
              <a:t>my knowledge </a:t>
            </a:r>
            <a:r>
              <a:rPr lang="en-GB" dirty="0"/>
              <a:t>of </a:t>
            </a:r>
            <a:r>
              <a:rPr lang="en-GB" dirty="0" smtClean="0"/>
              <a:t>issues around </a:t>
            </a:r>
            <a:r>
              <a:rPr lang="en-GB" dirty="0"/>
              <a:t>the combustion of </a:t>
            </a:r>
            <a:r>
              <a:rPr lang="en-GB" dirty="0" smtClean="0"/>
              <a:t>charcoal. Hydrogen </a:t>
            </a:r>
            <a:r>
              <a:rPr lang="en-GB" dirty="0"/>
              <a:t>fuel cells are a sustainable way of </a:t>
            </a:r>
            <a:r>
              <a:rPr lang="en-GB" dirty="0" smtClean="0"/>
              <a:t>producing electricity</a:t>
            </a:r>
            <a:r>
              <a:rPr lang="en-GB" dirty="0"/>
              <a:t>, hydrogen is an environmentally friendly alternative, compared to </a:t>
            </a:r>
            <a:r>
              <a:rPr lang="en-GB" dirty="0" smtClean="0"/>
              <a:t>the deforestation </a:t>
            </a:r>
            <a:r>
              <a:rPr lang="en-GB" dirty="0"/>
              <a:t>caused by charcoal burning.</a:t>
            </a:r>
          </a:p>
        </p:txBody>
      </p:sp>
    </p:spTree>
    <p:extLst>
      <p:ext uri="{BB962C8B-B14F-4D97-AF65-F5344CB8AC3E}">
        <p14:creationId xmlns:p14="http://schemas.microsoft.com/office/powerpoint/2010/main" val="451580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a:t>
            </a:r>
            <a:r>
              <a:rPr lang="en-US" dirty="0"/>
              <a:t>and Sociology</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I remember being told at nine years old that I spoke 'like a white girl'. The comment remained distinct because despite such discourse being a ubiquitous reality prevalent within the context of my playground politics and, even more tragically, deemed </a:t>
            </a:r>
            <a:r>
              <a:rPr lang="en-US" dirty="0" err="1"/>
              <a:t>unharmful</a:t>
            </a:r>
            <a:r>
              <a:rPr lang="en-US" dirty="0"/>
              <a:t>, it grew to cause me great discomfort. I began to </a:t>
            </a:r>
            <a:r>
              <a:rPr lang="en-US" dirty="0" err="1"/>
              <a:t>realise</a:t>
            </a:r>
            <a:r>
              <a:rPr lang="en-US" dirty="0"/>
              <a:t> that 'whiteness' was socially constructed as synonymous with intellect, eloquence and success and 'blackness' the complete counter, in order to facilitate a power structure which denigrates one group to celebrate another. Such a </a:t>
            </a:r>
            <a:r>
              <a:rPr lang="en-US" dirty="0" err="1"/>
              <a:t>realisation</a:t>
            </a:r>
            <a:r>
              <a:rPr lang="en-US" dirty="0"/>
              <a:t> forced me to interrogate the social construction of race, the tools used to perpetuate such discourse and fundamentally where such a narrative stems from. On looking into societies where race-relations have been the cause of revolution, reformation and change, I became exposed to the inexorable reality that politics holds the propensity to facilitate or breakdown social justice. Such a </a:t>
            </a:r>
            <a:r>
              <a:rPr lang="en-US" dirty="0" err="1"/>
              <a:t>realisation</a:t>
            </a:r>
            <a:r>
              <a:rPr lang="en-US" dirty="0"/>
              <a:t> sparked my understanding of the importance of politics and sociology as a multifaceted force inseparable from one another. </a:t>
            </a:r>
            <a:endParaRPr lang="en-GB" dirty="0"/>
          </a:p>
          <a:p>
            <a:pPr marL="0" indent="0">
              <a:buNone/>
            </a:pPr>
            <a:endParaRPr lang="en-US" dirty="0"/>
          </a:p>
        </p:txBody>
      </p:sp>
    </p:spTree>
    <p:extLst>
      <p:ext uri="{BB962C8B-B14F-4D97-AF65-F5344CB8AC3E}">
        <p14:creationId xmlns:p14="http://schemas.microsoft.com/office/powerpoint/2010/main" val="3112740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Discovery </a:t>
            </a:r>
            <a:r>
              <a:rPr lang="en-US" dirty="0"/>
              <a:t>has always been integral to me as an aspiring scientist. As a result, I completed an extended project on the structure and effect of toxic substances such as strychnine, thallium and cyanide, and the accuracy of their use in Agatha Christie's novels. This allowed me to explore </a:t>
            </a:r>
            <a:r>
              <a:rPr lang="en-US" dirty="0" smtClean="0"/>
              <a:t>science </a:t>
            </a:r>
            <a:r>
              <a:rPr lang="en-US" dirty="0"/>
              <a:t>beyond the constraints of the syllabus, helping me to improve my research skills. Circular motion has always interested me and many of my questions were answered by John </a:t>
            </a:r>
            <a:r>
              <a:rPr lang="en-US" dirty="0" err="1"/>
              <a:t>Humberstone's</a:t>
            </a:r>
            <a:r>
              <a:rPr lang="en-US" dirty="0"/>
              <a:t> lecture on gyroscopes at UCL. This and other lectures, ranging from Electromagnetic Induction to Thermonuclear Supernovae, encouraged me to set up a lecture society for students within my school, as a platform for students to share their passion with an audience of their peers. Mine will be entitled 'What is life', inspired by Erwin Schrodinger's book on the subject. I want others to be enthused to take an interest in science; later this year I will be running a science week, to make science accessible and enjoyable for younger students. </a:t>
            </a:r>
            <a:endParaRPr lang="en-GB" dirty="0"/>
          </a:p>
          <a:p>
            <a:endParaRPr lang="en-GB" dirty="0"/>
          </a:p>
        </p:txBody>
      </p:sp>
    </p:spTree>
    <p:extLst>
      <p:ext uri="{BB962C8B-B14F-4D97-AF65-F5344CB8AC3E}">
        <p14:creationId xmlns:p14="http://schemas.microsoft.com/office/powerpoint/2010/main" val="1015516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a:t>
            </a:r>
            <a:r>
              <a:rPr lang="en-US"/>
              <a:t>, </a:t>
            </a:r>
            <a:r>
              <a:rPr lang="en-US" smtClean="0"/>
              <a:t>Social </a:t>
            </a:r>
            <a:r>
              <a:rPr lang="en-US" dirty="0"/>
              <a:t>and Political Sciences</a:t>
            </a:r>
          </a:p>
        </p:txBody>
      </p:sp>
      <p:sp>
        <p:nvSpPr>
          <p:cNvPr id="3" name="Content Placeholder 2"/>
          <p:cNvSpPr>
            <a:spLocks noGrp="1"/>
          </p:cNvSpPr>
          <p:nvPr>
            <p:ph idx="1"/>
          </p:nvPr>
        </p:nvSpPr>
        <p:spPr/>
        <p:txBody>
          <a:bodyPr>
            <a:normAutofit lnSpcReduction="10000"/>
          </a:bodyPr>
          <a:lstStyle/>
          <a:p>
            <a:r>
              <a:rPr lang="en-US" dirty="0"/>
              <a:t>Throughout my life I have been surrounded by strong women. The conversations I have had with them from an early age led to my interest in sociology. On my 12th birthday I received 'How To Be A Woman' by Caitlin Moran - a book that changed how I viewed the world. It sparked my interest in gender, and debates about whether it is socially constructed, which in turn led me to other feminist writers, such as Germaine Greer. The way she decided to own the word "cunt” shocked me at first - it was a word I was taught to hate, to label as dirty. Yet she interpreted it as a strong, powerful word, one that describes a vital part of herself. This early reading, thinking and discussion led me to begin to construct my identity as a sociological thinker.</a:t>
            </a:r>
            <a:r>
              <a:rPr lang="en-GB" dirty="0"/>
              <a:t> </a:t>
            </a:r>
            <a:endParaRPr lang="en-US" dirty="0"/>
          </a:p>
        </p:txBody>
      </p:sp>
    </p:spTree>
    <p:extLst>
      <p:ext uri="{BB962C8B-B14F-4D97-AF65-F5344CB8AC3E}">
        <p14:creationId xmlns:p14="http://schemas.microsoft.com/office/powerpoint/2010/main" val="1657623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and Italian</a:t>
            </a:r>
          </a:p>
        </p:txBody>
      </p:sp>
      <p:sp>
        <p:nvSpPr>
          <p:cNvPr id="3" name="Content Placeholder 2"/>
          <p:cNvSpPr>
            <a:spLocks noGrp="1"/>
          </p:cNvSpPr>
          <p:nvPr>
            <p:ph idx="1"/>
          </p:nvPr>
        </p:nvSpPr>
        <p:spPr/>
        <p:txBody>
          <a:bodyPr>
            <a:normAutofit fontScale="92500"/>
          </a:bodyPr>
          <a:lstStyle/>
          <a:p>
            <a:r>
              <a:rPr lang="en-US" dirty="0"/>
              <a:t>The phrase: "Ho un </a:t>
            </a:r>
            <a:r>
              <a:rPr lang="en-US" dirty="0" err="1"/>
              <a:t>freddo</a:t>
            </a:r>
            <a:r>
              <a:rPr lang="en-US" dirty="0"/>
              <a:t> cane", meaning "I have a cold dog," is nonsense to the English tongue but to Italians the phrase is used to express how bitterly cold someone is feeling. The problem that such idiomatic expressions cause for translators is just one of the fascinations which first drew me towards the study of language. It is </a:t>
            </a:r>
            <a:r>
              <a:rPr lang="en-US" dirty="0" err="1"/>
              <a:t>theorised</a:t>
            </a:r>
            <a:r>
              <a:rPr lang="en-US" dirty="0"/>
              <a:t> that language is first acquired in the womb; the </a:t>
            </a:r>
            <a:r>
              <a:rPr lang="en-US" dirty="0" err="1"/>
              <a:t>foetus</a:t>
            </a:r>
            <a:r>
              <a:rPr lang="en-US" dirty="0"/>
              <a:t> becomes acquainted with the native phonemes of its environment. Chomsky tells us that all language is innate and that the core of any language is the same grammatical one on which we all build. Thus, the innateness of these deep structures means that when learning another language we are both as ignorant as a newborn and yet have the ability to acquire the language in all its beauty and complexity.</a:t>
            </a:r>
            <a:endParaRPr lang="en-GB" dirty="0"/>
          </a:p>
          <a:p>
            <a:endParaRPr lang="en-US" dirty="0"/>
          </a:p>
        </p:txBody>
      </p:sp>
    </p:spTree>
    <p:extLst>
      <p:ext uri="{BB962C8B-B14F-4D97-AF65-F5344CB8AC3E}">
        <p14:creationId xmlns:p14="http://schemas.microsoft.com/office/powerpoint/2010/main" val="912957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go to university?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Well, for a start, it is still true that graduates earn more at age 21 and throughout their lives than non-graduates: starting salaries are highest for graduates in medicine, dentistry and engineering, but a degree is a good way of boosting your earning potential whatever subject you </a:t>
            </a:r>
            <a:r>
              <a:rPr lang="en-GB" dirty="0" smtClean="0"/>
              <a:t>choose.</a:t>
            </a:r>
          </a:p>
          <a:p>
            <a:pPr marL="0" indent="0">
              <a:buNone/>
            </a:pPr>
            <a:endParaRPr lang="en-GB" dirty="0"/>
          </a:p>
          <a:p>
            <a:pPr marL="0" indent="0">
              <a:buNone/>
            </a:pPr>
            <a:r>
              <a:rPr lang="en-GB" dirty="0"/>
              <a:t>However, graduates reap many other benefits over the course of their lifetime. For example, they are not only likely to be better paid but less depressed, healthier and happier than non-graduates. They are less likely to smoke or be obese and more likely to be involved with their local communities. For all these reasons they cost society less, and enjoy life more.</a:t>
            </a:r>
          </a:p>
          <a:p>
            <a:pPr marL="0" indent="0">
              <a:buNone/>
            </a:pPr>
            <a:endParaRPr lang="en-GB" dirty="0"/>
          </a:p>
        </p:txBody>
      </p:sp>
    </p:spTree>
    <p:extLst>
      <p:ext uri="{BB962C8B-B14F-4D97-AF65-F5344CB8AC3E}">
        <p14:creationId xmlns:p14="http://schemas.microsoft.com/office/powerpoint/2010/main" val="132138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UCAS at </a:t>
            </a:r>
            <a:r>
              <a:rPr lang="en-GB" dirty="0" err="1" smtClean="0"/>
              <a:t>Tallis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•At </a:t>
            </a:r>
            <a:r>
              <a:rPr lang="en-GB" dirty="0" err="1"/>
              <a:t>Tallis</a:t>
            </a:r>
            <a:r>
              <a:rPr lang="en-GB" dirty="0"/>
              <a:t>, the vast majority of students choose to apply to university through </a:t>
            </a:r>
            <a:r>
              <a:rPr lang="en-GB" dirty="0" err="1" smtClean="0"/>
              <a:t>Ucas</a:t>
            </a:r>
            <a:endParaRPr lang="en-GB" dirty="0" smtClean="0"/>
          </a:p>
          <a:p>
            <a:pPr marL="0" indent="0">
              <a:buNone/>
            </a:pPr>
            <a:endParaRPr lang="en-GB" dirty="0"/>
          </a:p>
          <a:p>
            <a:pPr marL="0" indent="0">
              <a:buNone/>
            </a:pPr>
            <a:r>
              <a:rPr lang="en-GB" dirty="0" smtClean="0"/>
              <a:t>•Unlike </a:t>
            </a:r>
            <a:r>
              <a:rPr lang="en-GB" dirty="0"/>
              <a:t>many other schools, we have a dedicated </a:t>
            </a:r>
            <a:r>
              <a:rPr lang="en-GB" dirty="0" err="1"/>
              <a:t>Ucas</a:t>
            </a:r>
            <a:r>
              <a:rPr lang="en-GB" dirty="0"/>
              <a:t> team and offer a bespoke </a:t>
            </a:r>
            <a:r>
              <a:rPr lang="en-GB" dirty="0" smtClean="0"/>
              <a:t>service</a:t>
            </a:r>
          </a:p>
          <a:p>
            <a:pPr marL="0" indent="0">
              <a:buNone/>
            </a:pPr>
            <a:endParaRPr lang="en-GB" dirty="0"/>
          </a:p>
          <a:p>
            <a:pPr marL="0" indent="0">
              <a:buNone/>
            </a:pPr>
            <a:r>
              <a:rPr lang="en-GB" dirty="0" smtClean="0"/>
              <a:t>•This </a:t>
            </a:r>
            <a:r>
              <a:rPr lang="en-GB" dirty="0"/>
              <a:t>involves one-to-one meetings (in some cases, over many hours) to ensure each aspect of your application is as good as it can </a:t>
            </a:r>
            <a:r>
              <a:rPr lang="en-GB" dirty="0" smtClean="0"/>
              <a:t>be</a:t>
            </a:r>
          </a:p>
          <a:p>
            <a:pPr marL="0" indent="0">
              <a:buNone/>
            </a:pPr>
            <a:endParaRPr lang="en-GB" dirty="0"/>
          </a:p>
          <a:p>
            <a:pPr marL="0" indent="0">
              <a:buNone/>
            </a:pPr>
            <a:r>
              <a:rPr lang="en-GB" dirty="0" smtClean="0"/>
              <a:t>•We </a:t>
            </a:r>
            <a:r>
              <a:rPr lang="en-GB" dirty="0"/>
              <a:t>encourage students to be aspirational in their choices, and all our students will be supported to progress to the very best institutions in the country: over 80% of our students apply to at least one Russell Group + institution* and around 35% of our students take up a place at a Russell Group university – an impressive figure for a large, comprehensive, sixth </a:t>
            </a:r>
            <a:r>
              <a:rPr lang="en-GB" dirty="0" smtClean="0"/>
              <a:t>form</a:t>
            </a:r>
          </a:p>
          <a:p>
            <a:pPr marL="0" indent="0">
              <a:buNone/>
            </a:pPr>
            <a:endParaRPr lang="en-GB" dirty="0"/>
          </a:p>
          <a:p>
            <a:pPr marL="0" indent="0">
              <a:buNone/>
            </a:pPr>
            <a:r>
              <a:rPr lang="en-GB" dirty="0" smtClean="0"/>
              <a:t>•This </a:t>
            </a:r>
            <a:r>
              <a:rPr lang="en-GB" dirty="0"/>
              <a:t>is therefore usually a fairly complicated and lengthy process. We do not allow applications to go off until they are as good as they need to </a:t>
            </a:r>
            <a:r>
              <a:rPr lang="en-GB" dirty="0" smtClean="0"/>
              <a:t>be</a:t>
            </a:r>
          </a:p>
          <a:p>
            <a:pPr marL="0" indent="0">
              <a:buNone/>
            </a:pPr>
            <a:endParaRPr lang="en-GB" dirty="0"/>
          </a:p>
          <a:p>
            <a:pPr marL="0" indent="0">
              <a:buNone/>
            </a:pPr>
            <a:r>
              <a:rPr lang="en-GB" b="1" i="1" dirty="0" smtClean="0"/>
              <a:t>You </a:t>
            </a:r>
            <a:r>
              <a:rPr lang="en-GB" b="1" i="1" dirty="0"/>
              <a:t>can prepare now so that when we do meet to discuss your application in the Autumn, this process will be as efficient as possible</a:t>
            </a:r>
          </a:p>
          <a:p>
            <a:endParaRPr lang="en-GB" dirty="0"/>
          </a:p>
        </p:txBody>
      </p:sp>
    </p:spTree>
    <p:extLst>
      <p:ext uri="{BB962C8B-B14F-4D97-AF65-F5344CB8AC3E}">
        <p14:creationId xmlns:p14="http://schemas.microsoft.com/office/powerpoint/2010/main" val="472053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Timelines and deadlines</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r>
              <a:rPr lang="en-GB" dirty="0"/>
              <a:t>First draft of personal statement – July 10th</a:t>
            </a:r>
          </a:p>
          <a:p>
            <a:pPr marL="0" indent="0">
              <a:buNone/>
            </a:pPr>
            <a:endParaRPr lang="en-GB" dirty="0"/>
          </a:p>
          <a:p>
            <a:r>
              <a:rPr lang="en-GB" dirty="0"/>
              <a:t>Second draft of personal statement – September 16th</a:t>
            </a:r>
          </a:p>
          <a:p>
            <a:endParaRPr lang="en-GB" dirty="0"/>
          </a:p>
          <a:p>
            <a:r>
              <a:rPr lang="en-GB" dirty="0"/>
              <a:t>Oxbridge/Medical UCAS deadline – October 15th</a:t>
            </a:r>
          </a:p>
          <a:p>
            <a:endParaRPr lang="en-GB" dirty="0"/>
          </a:p>
          <a:p>
            <a:r>
              <a:rPr lang="en-GB" dirty="0"/>
              <a:t>School UCAS deadline for all other applications – December 16th</a:t>
            </a:r>
          </a:p>
          <a:p>
            <a:endParaRPr lang="en-GB" dirty="0"/>
          </a:p>
          <a:p>
            <a:r>
              <a:rPr lang="en-GB" dirty="0" err="1"/>
              <a:t>Ucas</a:t>
            </a:r>
            <a:r>
              <a:rPr lang="en-GB" dirty="0"/>
              <a:t> deadline for all applications to be given “equal consideration” Jan 15th</a:t>
            </a:r>
          </a:p>
          <a:p>
            <a:endParaRPr lang="en-GB" dirty="0"/>
          </a:p>
          <a:p>
            <a:r>
              <a:rPr lang="en-GB" dirty="0"/>
              <a:t>Late applications 15th Jan – 29th June</a:t>
            </a:r>
          </a:p>
          <a:p>
            <a:endParaRPr lang="en-GB" dirty="0"/>
          </a:p>
          <a:p>
            <a:r>
              <a:rPr lang="en-GB" dirty="0"/>
              <a:t>June 30th – any applications submitted after this time go straight into clearing</a:t>
            </a:r>
          </a:p>
          <a:p>
            <a:endParaRPr lang="en-GB" dirty="0"/>
          </a:p>
        </p:txBody>
      </p:sp>
    </p:spTree>
    <p:extLst>
      <p:ext uri="{BB962C8B-B14F-4D97-AF65-F5344CB8AC3E}">
        <p14:creationId xmlns:p14="http://schemas.microsoft.com/office/powerpoint/2010/main" val="1248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a course</a:t>
            </a:r>
            <a:endParaRPr lang="en-GB" dirty="0"/>
          </a:p>
        </p:txBody>
      </p:sp>
      <p:sp>
        <p:nvSpPr>
          <p:cNvPr id="3" name="Content Placeholder 2"/>
          <p:cNvSpPr>
            <a:spLocks noGrp="1"/>
          </p:cNvSpPr>
          <p:nvPr>
            <p:ph idx="1"/>
          </p:nvPr>
        </p:nvSpPr>
        <p:spPr>
          <a:xfrm>
            <a:off x="457200" y="1600199"/>
            <a:ext cx="8229600" cy="5257801"/>
          </a:xfrm>
        </p:spPr>
        <p:txBody>
          <a:bodyPr>
            <a:normAutofit fontScale="77500" lnSpcReduction="20000"/>
          </a:bodyPr>
          <a:lstStyle/>
          <a:p>
            <a:pPr marL="0" indent="0">
              <a:buNone/>
            </a:pPr>
            <a:r>
              <a:rPr lang="en-GB" dirty="0" smtClean="0"/>
              <a:t>When you apply to university, you have the option to choose 5 courses. How do you choose which ones? </a:t>
            </a:r>
          </a:p>
          <a:p>
            <a:endParaRPr lang="en-GB" dirty="0"/>
          </a:p>
          <a:p>
            <a:r>
              <a:rPr lang="en-GB" dirty="0" smtClean="0"/>
              <a:t>When </a:t>
            </a:r>
            <a:r>
              <a:rPr lang="en-GB" dirty="0"/>
              <a:t>exploring the degree choices open to you at university, and considering which subject to study, there are several key things to bear in mind.</a:t>
            </a:r>
          </a:p>
          <a:p>
            <a:endParaRPr lang="en-GB" dirty="0"/>
          </a:p>
          <a:p>
            <a:r>
              <a:rPr lang="en-GB" dirty="0"/>
              <a:t>Of course, if you have a career in mind that requires a particular degree – medicine, nursing, architecture, for example – then you don’t have a </a:t>
            </a:r>
            <a:r>
              <a:rPr lang="en-GB" dirty="0" smtClean="0"/>
              <a:t>choice. </a:t>
            </a:r>
            <a:r>
              <a:rPr lang="en-GB" dirty="0"/>
              <a:t>Once you have confirmed that this is the right career path for you, by completing voluntary work or work experience in the area, then you need to look closely at the different courses on offer. </a:t>
            </a:r>
          </a:p>
          <a:p>
            <a:endParaRPr lang="en-GB" dirty="0"/>
          </a:p>
          <a:p>
            <a:r>
              <a:rPr lang="en-GB" dirty="0"/>
              <a:t>If you don’t have any particular career path in mind, or one that doesn’t require a particular degree, then you need to think about two key things - what you enjoy, and what you are good at. </a:t>
            </a:r>
          </a:p>
          <a:p>
            <a:endParaRPr lang="en-GB" dirty="0"/>
          </a:p>
          <a:p>
            <a:pPr marL="0" indent="0">
              <a:buNone/>
            </a:pPr>
            <a:r>
              <a:rPr lang="en-GB" b="1" i="1" dirty="0" smtClean="0"/>
              <a:t>For more detailed information on this, see your Progression </a:t>
            </a:r>
            <a:r>
              <a:rPr lang="en-GB" b="1" i="1" dirty="0"/>
              <a:t>B</a:t>
            </a:r>
            <a:r>
              <a:rPr lang="en-GB" b="1" i="1" dirty="0" smtClean="0"/>
              <a:t>ooklet</a:t>
            </a:r>
            <a:endParaRPr lang="en-GB" b="1" i="1" dirty="0"/>
          </a:p>
          <a:p>
            <a:endParaRPr lang="en-GB" dirty="0"/>
          </a:p>
        </p:txBody>
      </p:sp>
    </p:spTree>
    <p:extLst>
      <p:ext uri="{BB962C8B-B14F-4D97-AF65-F5344CB8AC3E}">
        <p14:creationId xmlns:p14="http://schemas.microsoft.com/office/powerpoint/2010/main" val="35994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a university</a:t>
            </a:r>
            <a:endParaRPr lang="en-GB" dirty="0"/>
          </a:p>
        </p:txBody>
      </p:sp>
      <p:sp>
        <p:nvSpPr>
          <p:cNvPr id="3" name="Content Placeholder 2"/>
          <p:cNvSpPr>
            <a:spLocks noGrp="1"/>
          </p:cNvSpPr>
          <p:nvPr>
            <p:ph idx="1"/>
          </p:nvPr>
        </p:nvSpPr>
        <p:spPr/>
        <p:txBody>
          <a:bodyPr>
            <a:normAutofit lnSpcReduction="10000"/>
          </a:bodyPr>
          <a:lstStyle/>
          <a:p>
            <a:r>
              <a:rPr lang="en-GB" dirty="0"/>
              <a:t>When thinking about the kind of university you want to go to, much of that decision will be about the courses they offer. However, you might want to think about:</a:t>
            </a:r>
          </a:p>
          <a:p>
            <a:endParaRPr lang="en-GB" dirty="0"/>
          </a:p>
          <a:p>
            <a:r>
              <a:rPr lang="en-GB" dirty="0"/>
              <a:t>City, campus or collegiate? </a:t>
            </a:r>
          </a:p>
          <a:p>
            <a:pPr marL="0" indent="0">
              <a:buNone/>
            </a:pPr>
            <a:endParaRPr lang="en-GB" dirty="0"/>
          </a:p>
          <a:p>
            <a:r>
              <a:rPr lang="en-GB" dirty="0"/>
              <a:t>Reputation?</a:t>
            </a:r>
          </a:p>
          <a:p>
            <a:endParaRPr lang="en-GB" dirty="0"/>
          </a:p>
          <a:p>
            <a:r>
              <a:rPr lang="en-GB" dirty="0"/>
              <a:t>Location?</a:t>
            </a:r>
          </a:p>
          <a:p>
            <a:pPr marL="0" indent="0">
              <a:buNone/>
            </a:pPr>
            <a:endParaRPr lang="en-GB" dirty="0" smtClean="0"/>
          </a:p>
          <a:p>
            <a:pPr marL="0" indent="0">
              <a:buNone/>
            </a:pPr>
            <a:r>
              <a:rPr lang="en-GB" b="1" i="1" dirty="0" smtClean="0"/>
              <a:t>Again, your booklet contains much more detailed information on these considerations</a:t>
            </a:r>
            <a:r>
              <a:rPr lang="en-GB" dirty="0" smtClean="0"/>
              <a:t>.</a:t>
            </a:r>
            <a:endParaRPr lang="en-GB" dirty="0"/>
          </a:p>
        </p:txBody>
      </p:sp>
    </p:spTree>
    <p:extLst>
      <p:ext uri="{BB962C8B-B14F-4D97-AF65-F5344CB8AC3E}">
        <p14:creationId xmlns:p14="http://schemas.microsoft.com/office/powerpoint/2010/main" val="62352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personal statement</a:t>
            </a:r>
            <a:endParaRPr lang="en-GB" dirty="0"/>
          </a:p>
        </p:txBody>
      </p:sp>
      <p:sp>
        <p:nvSpPr>
          <p:cNvPr id="3" name="Content Placeholder 2"/>
          <p:cNvSpPr>
            <a:spLocks noGrp="1"/>
          </p:cNvSpPr>
          <p:nvPr>
            <p:ph idx="1"/>
          </p:nvPr>
        </p:nvSpPr>
        <p:spPr/>
        <p:txBody>
          <a:bodyPr>
            <a:normAutofit fontScale="77500" lnSpcReduction="20000"/>
          </a:bodyPr>
          <a:lstStyle/>
          <a:p>
            <a:r>
              <a:rPr lang="en-GB" dirty="0"/>
              <a:t>Together with your prior and predicted qualifications, the School Reference, and in some cases additional tests, this is used by admissions tutors to decide whether to make an offer to applicants. </a:t>
            </a:r>
            <a:endParaRPr lang="en-GB" dirty="0" smtClean="0"/>
          </a:p>
          <a:p>
            <a:endParaRPr lang="en-GB" dirty="0"/>
          </a:p>
          <a:p>
            <a:r>
              <a:rPr lang="en-GB" dirty="0" smtClean="0"/>
              <a:t>For </a:t>
            </a:r>
            <a:r>
              <a:rPr lang="en-GB" dirty="0"/>
              <a:t>popular courses at competitive universities, students will be competing against thousands of others with the same excellent predictions</a:t>
            </a:r>
            <a:r>
              <a:rPr lang="en-GB" dirty="0" smtClean="0"/>
              <a:t>.</a:t>
            </a:r>
          </a:p>
          <a:p>
            <a:endParaRPr lang="en-GB" dirty="0"/>
          </a:p>
          <a:p>
            <a:r>
              <a:rPr lang="en-GB" dirty="0"/>
              <a:t>It is therefore probably the most important piece of writing you have ever written</a:t>
            </a:r>
            <a:r>
              <a:rPr lang="en-GB" dirty="0" smtClean="0"/>
              <a:t>!</a:t>
            </a:r>
          </a:p>
          <a:p>
            <a:pPr marL="0" indent="0">
              <a:buNone/>
            </a:pPr>
            <a:endParaRPr lang="en-GB" dirty="0"/>
          </a:p>
          <a:p>
            <a:r>
              <a:rPr lang="en-GB" dirty="0"/>
              <a:t>It can be a difficult thing to do. Start with a blank piece of paper and note down anything which might be relevant in terms of your interests, your knowledge and understanding, your skills, and personal qualities you possess</a:t>
            </a:r>
            <a:r>
              <a:rPr lang="en-GB" dirty="0" smtClean="0"/>
              <a:t>.</a:t>
            </a:r>
          </a:p>
          <a:p>
            <a:endParaRPr lang="en-GB" dirty="0"/>
          </a:p>
          <a:p>
            <a:pPr marL="0" indent="0">
              <a:buNone/>
            </a:pPr>
            <a:r>
              <a:rPr lang="en-GB" b="1" i="1" dirty="0" smtClean="0"/>
              <a:t>The rest of this session is going to be focused on the do’s and don’ts of writing a good statement </a:t>
            </a:r>
            <a:endParaRPr lang="en-GB" b="1" i="1" dirty="0"/>
          </a:p>
          <a:p>
            <a:endParaRPr lang="en-GB" dirty="0"/>
          </a:p>
        </p:txBody>
      </p:sp>
    </p:spTree>
    <p:extLst>
      <p:ext uri="{BB962C8B-B14F-4D97-AF65-F5344CB8AC3E}">
        <p14:creationId xmlns:p14="http://schemas.microsoft.com/office/powerpoint/2010/main" val="204481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UCAS process</a:t>
            </a:r>
            <a:endParaRPr lang="en-GB" dirty="0"/>
          </a:p>
        </p:txBody>
      </p:sp>
      <p:sp>
        <p:nvSpPr>
          <p:cNvPr id="3" name="Content Placeholder 2"/>
          <p:cNvSpPr>
            <a:spLocks noGrp="1"/>
          </p:cNvSpPr>
          <p:nvPr>
            <p:ph idx="1"/>
          </p:nvPr>
        </p:nvSpPr>
        <p:spPr/>
        <p:txBody>
          <a:bodyPr/>
          <a:lstStyle/>
          <a:p>
            <a:r>
              <a:rPr lang="en-GB" dirty="0" smtClean="0"/>
              <a:t>So far, you should have been thinking about what course you might like to study at university.</a:t>
            </a:r>
          </a:p>
          <a:p>
            <a:r>
              <a:rPr lang="en-GB" dirty="0" smtClean="0"/>
              <a:t>Your booklet takes you through the process, including step by step guidance on how to create a UCAS account</a:t>
            </a:r>
          </a:p>
          <a:p>
            <a:endParaRPr lang="en-GB" dirty="0"/>
          </a:p>
          <a:p>
            <a:r>
              <a:rPr lang="en-GB" dirty="0" smtClean="0"/>
              <a:t>If you have any problems with this that your tutor can’t help with, please email </a:t>
            </a:r>
            <a:r>
              <a:rPr lang="en-GB" dirty="0" smtClean="0">
                <a:hlinkClick r:id="rId2"/>
              </a:rPr>
              <a:t>omcgowan@thomastallis.org.uk</a:t>
            </a:r>
            <a:endParaRPr lang="en-GB" dirty="0" smtClean="0"/>
          </a:p>
          <a:p>
            <a:endParaRPr lang="en-GB" dirty="0"/>
          </a:p>
        </p:txBody>
      </p:sp>
    </p:spTree>
    <p:extLst>
      <p:ext uri="{BB962C8B-B14F-4D97-AF65-F5344CB8AC3E}">
        <p14:creationId xmlns:p14="http://schemas.microsoft.com/office/powerpoint/2010/main" val="2391496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3116</TotalTime>
  <Words>3896</Words>
  <Application>Microsoft Office PowerPoint</Application>
  <PresentationFormat>On-screen Show (4:3)</PresentationFormat>
  <Paragraphs>161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Times New Roman</vt:lpstr>
      <vt:lpstr>Clarity</vt:lpstr>
      <vt:lpstr>UCAS</vt:lpstr>
      <vt:lpstr>Progression pathways</vt:lpstr>
      <vt:lpstr>Why go to university?</vt:lpstr>
      <vt:lpstr>UCAS at Tallis</vt:lpstr>
      <vt:lpstr>Timelines and deadlines</vt:lpstr>
      <vt:lpstr>Choosing a course</vt:lpstr>
      <vt:lpstr>Choosing a university</vt:lpstr>
      <vt:lpstr>The personal statement</vt:lpstr>
      <vt:lpstr>The UCAS process</vt:lpstr>
      <vt:lpstr>Example 1</vt:lpstr>
      <vt:lpstr>PowerPoint Presentation</vt:lpstr>
      <vt:lpstr>PowerPoint Presentation</vt:lpstr>
      <vt:lpstr>PowerPoint Presentation</vt:lpstr>
      <vt:lpstr>  </vt:lpstr>
      <vt:lpstr>So, what can we learn from this example?</vt:lpstr>
      <vt:lpstr>Example 2</vt:lpstr>
      <vt:lpstr>PowerPoint Presentation</vt:lpstr>
      <vt:lpstr>PowerPoint Presentation</vt:lpstr>
      <vt:lpstr>  </vt:lpstr>
      <vt:lpstr>Openings</vt:lpstr>
      <vt:lpstr>Ancient and Modern History and Classical Civilisation</vt:lpstr>
      <vt:lpstr>Liberal Arts  </vt:lpstr>
      <vt:lpstr>Chemical Engineering</vt:lpstr>
      <vt:lpstr>Politics and Sociology</vt:lpstr>
      <vt:lpstr>Physics</vt:lpstr>
      <vt:lpstr>Human, Social and Political Sciences</vt:lpstr>
      <vt:lpstr>English and Italian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 MC GOWAN</dc:creator>
  <cp:lastModifiedBy>Oonagh McGowan</cp:lastModifiedBy>
  <cp:revision>30</cp:revision>
  <dcterms:created xsi:type="dcterms:W3CDTF">2014-06-23T17:33:09Z</dcterms:created>
  <dcterms:modified xsi:type="dcterms:W3CDTF">2020-06-12T09:49:11Z</dcterms:modified>
</cp:coreProperties>
</file>